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  <p:sldMasterId id="2147483828" r:id="rId16"/>
    <p:sldMasterId id="2147483840" r:id="rId17"/>
    <p:sldMasterId id="2147483852" r:id="rId18"/>
    <p:sldMasterId id="2147483864" r:id="rId19"/>
    <p:sldMasterId id="2147483876" r:id="rId20"/>
    <p:sldMasterId id="2147483888" r:id="rId21"/>
    <p:sldMasterId id="2147483900" r:id="rId22"/>
    <p:sldMasterId id="2147483912" r:id="rId23"/>
    <p:sldMasterId id="2147483924" r:id="rId24"/>
    <p:sldMasterId id="2147483936" r:id="rId25"/>
    <p:sldMasterId id="2147483948" r:id="rId26"/>
    <p:sldMasterId id="2147483960" r:id="rId27"/>
    <p:sldMasterId id="2147483972" r:id="rId28"/>
  </p:sldMasterIdLst>
  <p:notesMasterIdLst>
    <p:notesMasterId r:id="rId76"/>
  </p:notesMasterIdLst>
  <p:sldIdLst>
    <p:sldId id="256" r:id="rId29"/>
    <p:sldId id="322" r:id="rId30"/>
    <p:sldId id="300" r:id="rId31"/>
    <p:sldId id="303" r:id="rId32"/>
    <p:sldId id="343" r:id="rId33"/>
    <p:sldId id="382" r:id="rId34"/>
    <p:sldId id="335" r:id="rId35"/>
    <p:sldId id="355" r:id="rId36"/>
    <p:sldId id="359" r:id="rId37"/>
    <p:sldId id="358" r:id="rId38"/>
    <p:sldId id="360" r:id="rId39"/>
    <p:sldId id="361" r:id="rId40"/>
    <p:sldId id="362" r:id="rId41"/>
    <p:sldId id="307" r:id="rId42"/>
    <p:sldId id="387" r:id="rId43"/>
    <p:sldId id="389" r:id="rId44"/>
    <p:sldId id="390" r:id="rId45"/>
    <p:sldId id="391" r:id="rId46"/>
    <p:sldId id="392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401" r:id="rId56"/>
    <p:sldId id="385" r:id="rId57"/>
    <p:sldId id="356" r:id="rId58"/>
    <p:sldId id="357" r:id="rId59"/>
    <p:sldId id="383" r:id="rId60"/>
    <p:sldId id="364" r:id="rId61"/>
    <p:sldId id="365" r:id="rId62"/>
    <p:sldId id="371" r:id="rId63"/>
    <p:sldId id="372" r:id="rId64"/>
    <p:sldId id="373" r:id="rId65"/>
    <p:sldId id="374" r:id="rId66"/>
    <p:sldId id="375" r:id="rId67"/>
    <p:sldId id="376" r:id="rId68"/>
    <p:sldId id="377" r:id="rId69"/>
    <p:sldId id="378" r:id="rId70"/>
    <p:sldId id="379" r:id="rId71"/>
    <p:sldId id="380" r:id="rId72"/>
    <p:sldId id="381" r:id="rId73"/>
    <p:sldId id="384" r:id="rId74"/>
    <p:sldId id="288" r:id="rId7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EA4A0-7F09-4F49-8711-B2FC92588F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9B77B2-2BB2-49BD-A3C4-7741CD6B03CD}">
      <dgm:prSet custT="1"/>
      <dgm:spPr/>
      <dgm:t>
        <a:bodyPr/>
        <a:lstStyle/>
        <a:p>
          <a:pPr algn="ctr" rtl="0"/>
          <a:endParaRPr lang="en-US" sz="5400" b="1" dirty="0" smtClean="0">
            <a:solidFill>
              <a:schemeClr val="tx1"/>
            </a:solidFill>
          </a:endParaRPr>
        </a:p>
        <a:p>
          <a:pPr algn="ctr" rtl="0"/>
          <a:r>
            <a:rPr lang="en-US" sz="5400" b="1" dirty="0" smtClean="0">
              <a:solidFill>
                <a:schemeClr val="tx1"/>
              </a:solidFill>
            </a:rPr>
            <a:t>WELCOME</a:t>
          </a:r>
          <a:r>
            <a:rPr lang="en-US" sz="5400" dirty="0" smtClean="0">
              <a:solidFill>
                <a:schemeClr val="tx1"/>
              </a:solidFill>
            </a:rPr>
            <a:t/>
          </a:r>
          <a:br>
            <a:rPr lang="en-US" sz="5400" dirty="0" smtClean="0">
              <a:solidFill>
                <a:schemeClr val="tx1"/>
              </a:solidFill>
            </a:rPr>
          </a:br>
          <a:r>
            <a:rPr lang="en-US" sz="5400" dirty="0" smtClean="0">
              <a:solidFill>
                <a:schemeClr val="tx1"/>
              </a:solidFill>
            </a:rPr>
            <a:t>COLBY SCHOOL DISTRICT</a:t>
          </a:r>
        </a:p>
        <a:p>
          <a:pPr algn="ctr" rtl="0"/>
          <a:r>
            <a:rPr lang="en-US" sz="3600" dirty="0" smtClean="0">
              <a:solidFill>
                <a:schemeClr val="tx1"/>
              </a:solidFill>
            </a:rPr>
            <a:t>Stakeholder Driven Strategic Planning</a:t>
          </a:r>
        </a:p>
        <a:p>
          <a:pPr algn="ctr" rtl="0"/>
          <a:r>
            <a:rPr lang="en-US" sz="1800" dirty="0" smtClean="0">
              <a:solidFill>
                <a:schemeClr val="tx1"/>
              </a:solidFill>
            </a:rPr>
            <a:t> </a:t>
          </a:r>
          <a:r>
            <a:rPr lang="en-US" sz="5400" dirty="0" smtClean="0">
              <a:solidFill>
                <a:schemeClr val="tx1"/>
              </a:solidFill>
            </a:rPr>
            <a:t/>
          </a:r>
          <a:br>
            <a:rPr lang="en-US" sz="5400" dirty="0" smtClean="0">
              <a:solidFill>
                <a:schemeClr val="tx1"/>
              </a:solidFill>
            </a:rPr>
          </a:br>
          <a:r>
            <a:rPr lang="en-US" sz="5400" dirty="0" smtClean="0">
              <a:solidFill>
                <a:schemeClr val="tx1"/>
              </a:solidFill>
            </a:rPr>
            <a:t>January 8, 2014</a:t>
          </a:r>
          <a:r>
            <a:rPr lang="en-US" sz="3500" dirty="0" smtClean="0"/>
            <a:t/>
          </a:r>
          <a:br>
            <a:rPr lang="en-US" sz="3500" dirty="0" smtClean="0"/>
          </a:br>
          <a:r>
            <a:rPr lang="en-US" sz="3500" dirty="0" smtClean="0"/>
            <a:t/>
          </a:r>
          <a:br>
            <a:rPr lang="en-US" sz="3500" dirty="0" smtClean="0"/>
          </a:br>
          <a:endParaRPr lang="en-US" sz="3500" dirty="0"/>
        </a:p>
      </dgm:t>
    </dgm:pt>
    <dgm:pt modelId="{1FF273F1-5D47-4865-9012-CC412DF6738C}" type="parTrans" cxnId="{1FA77C94-EFBD-4726-A1B9-D319952FA026}">
      <dgm:prSet/>
      <dgm:spPr/>
      <dgm:t>
        <a:bodyPr/>
        <a:lstStyle/>
        <a:p>
          <a:endParaRPr lang="en-US"/>
        </a:p>
      </dgm:t>
    </dgm:pt>
    <dgm:pt modelId="{B0AD9533-4EFE-46C3-8689-ED93C726FACA}" type="sibTrans" cxnId="{1FA77C94-EFBD-4726-A1B9-D319952FA026}">
      <dgm:prSet/>
      <dgm:spPr/>
      <dgm:t>
        <a:bodyPr/>
        <a:lstStyle/>
        <a:p>
          <a:endParaRPr lang="en-US"/>
        </a:p>
      </dgm:t>
    </dgm:pt>
    <dgm:pt modelId="{49F06E75-DDC8-480C-8C7F-19A777F89DFC}" type="pres">
      <dgm:prSet presAssocID="{152EA4A0-7F09-4F49-8711-B2FC92588F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F48716-A7C8-4882-82B3-4E8B77B9F68A}" type="pres">
      <dgm:prSet presAssocID="{589B77B2-2BB2-49BD-A3C4-7741CD6B03CD}" presName="linNode" presStyleCnt="0"/>
      <dgm:spPr/>
    </dgm:pt>
    <dgm:pt modelId="{1868B304-3E5A-4EB7-9D4D-83A00CB70790}" type="pres">
      <dgm:prSet presAssocID="{589B77B2-2BB2-49BD-A3C4-7741CD6B03CD}" presName="parentText" presStyleLbl="node1" presStyleIdx="0" presStyleCnt="1" custScaleX="277778" custLinFactNeighborX="-136" custLinFactNeighborY="288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77C94-EFBD-4726-A1B9-D319952FA026}" srcId="{152EA4A0-7F09-4F49-8711-B2FC92588F01}" destId="{589B77B2-2BB2-49BD-A3C4-7741CD6B03CD}" srcOrd="0" destOrd="0" parTransId="{1FF273F1-5D47-4865-9012-CC412DF6738C}" sibTransId="{B0AD9533-4EFE-46C3-8689-ED93C726FACA}"/>
    <dgm:cxn modelId="{3287FA06-5329-4598-A17F-E81DC9F7869E}" type="presOf" srcId="{589B77B2-2BB2-49BD-A3C4-7741CD6B03CD}" destId="{1868B304-3E5A-4EB7-9D4D-83A00CB70790}" srcOrd="0" destOrd="0" presId="urn:microsoft.com/office/officeart/2005/8/layout/vList5"/>
    <dgm:cxn modelId="{1ADFBD08-1A34-49D6-999E-15F75DBEECE7}" type="presOf" srcId="{152EA4A0-7F09-4F49-8711-B2FC92588F01}" destId="{49F06E75-DDC8-480C-8C7F-19A777F89DFC}" srcOrd="0" destOrd="0" presId="urn:microsoft.com/office/officeart/2005/8/layout/vList5"/>
    <dgm:cxn modelId="{F2A4333F-A668-4FC2-95EA-22E62A799091}" type="presParOf" srcId="{49F06E75-DDC8-480C-8C7F-19A777F89DFC}" destId="{88F48716-A7C8-4882-82B3-4E8B77B9F68A}" srcOrd="0" destOrd="0" presId="urn:microsoft.com/office/officeart/2005/8/layout/vList5"/>
    <dgm:cxn modelId="{F9E2C8F9-94FD-4465-9F6A-D57947620623}" type="presParOf" srcId="{88F48716-A7C8-4882-82B3-4E8B77B9F68A}" destId="{1868B304-3E5A-4EB7-9D4D-83A00CB7079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B304-3E5A-4EB7-9D4D-83A00CB70790}">
      <dsp:nvSpPr>
        <dsp:cNvPr id="0" name=""/>
        <dsp:cNvSpPr/>
      </dsp:nvSpPr>
      <dsp:spPr>
        <a:xfrm>
          <a:off x="0" y="4836"/>
          <a:ext cx="7993192" cy="49481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400" b="1" kern="1200" dirty="0" smtClean="0">
            <a:solidFill>
              <a:schemeClr val="tx1"/>
            </a:solidFill>
          </a:endParaRP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chemeClr val="tx1"/>
              </a:solidFill>
            </a:rPr>
            <a:t>WELCOME</a:t>
          </a:r>
          <a:r>
            <a:rPr lang="en-US" sz="5400" kern="1200" dirty="0" smtClean="0">
              <a:solidFill>
                <a:schemeClr val="tx1"/>
              </a:solidFill>
            </a:rPr>
            <a:t/>
          </a:r>
          <a:br>
            <a:rPr lang="en-US" sz="5400" kern="1200" dirty="0" smtClean="0">
              <a:solidFill>
                <a:schemeClr val="tx1"/>
              </a:solidFill>
            </a:rPr>
          </a:br>
          <a:r>
            <a:rPr lang="en-US" sz="5400" kern="1200" dirty="0" smtClean="0">
              <a:solidFill>
                <a:schemeClr val="tx1"/>
              </a:solidFill>
            </a:rPr>
            <a:t>COLBY SCHOOL DISTRICT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Stakeholder Driven Strategic Planning</a:t>
          </a:r>
        </a:p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 </a:t>
          </a:r>
          <a:r>
            <a:rPr lang="en-US" sz="5400" kern="1200" dirty="0" smtClean="0">
              <a:solidFill>
                <a:schemeClr val="tx1"/>
              </a:solidFill>
            </a:rPr>
            <a:t/>
          </a:r>
          <a:br>
            <a:rPr lang="en-US" sz="5400" kern="1200" dirty="0" smtClean="0">
              <a:solidFill>
                <a:schemeClr val="tx1"/>
              </a:solidFill>
            </a:rPr>
          </a:br>
          <a:r>
            <a:rPr lang="en-US" sz="5400" kern="1200" dirty="0" smtClean="0">
              <a:solidFill>
                <a:schemeClr val="tx1"/>
              </a:solidFill>
            </a:rPr>
            <a:t>January 8, 2014</a:t>
          </a:r>
          <a:r>
            <a:rPr lang="en-US" sz="3500" kern="1200" dirty="0" smtClean="0"/>
            <a:t/>
          </a:r>
          <a:br>
            <a:rPr lang="en-US" sz="3500" kern="1200" dirty="0" smtClean="0"/>
          </a:br>
          <a:r>
            <a:rPr lang="en-US" sz="3500" kern="1200" dirty="0" smtClean="0"/>
            <a:t/>
          </a:r>
          <a:br>
            <a:rPr lang="en-US" sz="3500" kern="1200" dirty="0" smtClean="0"/>
          </a:br>
          <a:endParaRPr lang="en-US" sz="3500" kern="1200" dirty="0"/>
        </a:p>
      </dsp:txBody>
      <dsp:txXfrm>
        <a:off x="241549" y="246385"/>
        <a:ext cx="7510094" cy="4465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4A83E8-0B6D-42EC-8A17-E8ABC02EF867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51253A5-0F43-4C8E-8F04-20CE656A86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2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5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229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0996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171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8402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7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7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278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9564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6884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94" y="27338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6747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01934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2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8618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4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790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339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3680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2209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5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5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8610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0796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8105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3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81" y="27337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32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07013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0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9222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62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6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6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8792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3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45798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959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326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9173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5154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78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7230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1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66" y="27336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1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63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2500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1242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7713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5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5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749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692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8969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016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195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753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8336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2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606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50" y="2733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01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2803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6277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034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521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1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6375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62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2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4381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0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0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771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80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6554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36318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33" y="27333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83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6946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180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465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2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2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1532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9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8723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925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5065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798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9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9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20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308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82642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4240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14" y="27332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6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1173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418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006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1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1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73851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8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429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7030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350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0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742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9562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379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5731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4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94" y="27330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4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60633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769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6584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9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9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526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6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37751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9731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616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7942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50862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4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4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602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9646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347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2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73" y="27329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24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4001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262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819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2774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557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76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53" y="27342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4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2532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58427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8267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27520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8882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7282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50" y="27327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01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67574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5645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331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6708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32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0418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71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541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0388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432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69529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18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26" y="27325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21556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980633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2867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20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7436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1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454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9025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947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602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8162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93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6230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1" y="27323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52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0043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8059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6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7876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2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2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9562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9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0400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890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98946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55148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3136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69409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7970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2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74" y="27321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2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29288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6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80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6801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5677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80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80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98220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7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9419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3856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6573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5682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3057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25715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6894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9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46" y="27319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9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313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53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18834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251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8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8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8472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0442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377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4459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6100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9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0840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389254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66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806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6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17" y="27317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68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84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2683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401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027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42220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31764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6181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08875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550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43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86258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95319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3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86" y="2731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3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58909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848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6638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44321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8478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12877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31789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7998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0071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84835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7001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648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54" y="27312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0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9667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102146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9320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1394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60943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4251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6644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2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987316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6577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94422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09994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21" y="27310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72" y="143515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2765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23624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80085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9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9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51986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26418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13601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45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6037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78619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395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4724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6911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3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86" y="27307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37" y="1435128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3092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11893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45887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94739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2563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111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50" y="273426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1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5059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76887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36682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3339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09698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48466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6669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2076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1994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946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10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2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448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554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003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8016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3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3455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047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6" y="27342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88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76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50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1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1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852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9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202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7948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85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5300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1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1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5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872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151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9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41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92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00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5332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36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0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0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060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8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394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694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6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1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1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118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238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213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4" y="273414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366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9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254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00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0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4026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8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553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5580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91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602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50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50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1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936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296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7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6" y="273408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7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756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710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0657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9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9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42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7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0198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05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54" y="273429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05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458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05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9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9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206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376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2356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6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17" y="27340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68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06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414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679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042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76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58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08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7432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09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8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8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66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47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0362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06" y="27339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7" y="143517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205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555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4744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98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98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512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FB73-D332-41C4-9E33-BB7E95907A6C}" type="datetimeFigureOut">
              <a:rPr lang="en-US" smtClean="0"/>
              <a:pPr/>
              <a:t>1/9/2014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2A5B-06ED-4CE8-A24E-F7A9971509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8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81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7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7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07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6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77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3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05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2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4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0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0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2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203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05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5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3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45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5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7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9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9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31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4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11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8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73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5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EC914-943D-474C-BFC0-934BD71EE8E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D6840-8B23-4FE0-BC8B-E8DB0AD8FA2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0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2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2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149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814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1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9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09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7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7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70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0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6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434F6-2F03-4250-BA4B-5A4B31AD3E9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69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6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BD1D8-3CF4-421A-B409-93E98B1776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23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3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6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7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9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70745936"/>
              </p:ext>
            </p:extLst>
          </p:nvPr>
        </p:nvGraphicFramePr>
        <p:xfrm>
          <a:off x="533400" y="762000"/>
          <a:ext cx="80010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i="1" dirty="0"/>
              <a:t>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 smtClean="0"/>
              <a:t>Technology</a:t>
            </a:r>
            <a:r>
              <a:rPr lang="en-US" sz="9600" dirty="0" smtClean="0"/>
              <a:t> </a:t>
            </a:r>
            <a:r>
              <a:rPr lang="en-US" sz="9600" dirty="0"/>
              <a:t>for all staff and students, including devices and internet at home, school; technology plan; use community </a:t>
            </a:r>
            <a:r>
              <a:rPr lang="en-US" sz="9600" dirty="0" smtClean="0"/>
              <a:t>resources</a:t>
            </a:r>
            <a:r>
              <a:rPr lang="en-US" sz="9600" b="1" dirty="0" smtClean="0">
                <a:solidFill>
                  <a:srgbClr val="FF0000"/>
                </a:solidFill>
              </a:rPr>
              <a:t> (</a:t>
            </a:r>
            <a:r>
              <a:rPr lang="en-US" sz="9600" b="1" dirty="0">
                <a:solidFill>
                  <a:srgbClr val="FF0000"/>
                </a:solidFill>
              </a:rPr>
              <a:t>8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dirty="0"/>
              <a:t>Work more with other districts, </a:t>
            </a:r>
            <a:r>
              <a:rPr lang="en-US" sz="9600" b="1" dirty="0" smtClean="0"/>
              <a:t>collaborate</a:t>
            </a:r>
            <a:r>
              <a:rPr lang="en-US" sz="9600" dirty="0" smtClean="0"/>
              <a:t> </a:t>
            </a:r>
            <a:r>
              <a:rPr lang="en-US" sz="9600" dirty="0"/>
              <a:t>with other </a:t>
            </a:r>
            <a:r>
              <a:rPr lang="en-US" sz="9600" dirty="0" smtClean="0"/>
              <a:t>districts - </a:t>
            </a:r>
            <a:r>
              <a:rPr lang="en-US" sz="9600" dirty="0"/>
              <a:t>school </a:t>
            </a:r>
            <a:r>
              <a:rPr lang="en-US" sz="9600" b="1" dirty="0"/>
              <a:t>consolidation</a:t>
            </a:r>
            <a:r>
              <a:rPr lang="en-US" sz="9600" dirty="0"/>
              <a:t>, </a:t>
            </a:r>
            <a:r>
              <a:rPr lang="en-US" sz="9600" b="1" dirty="0"/>
              <a:t>cooperation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(6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dirty="0"/>
              <a:t>Obtain more </a:t>
            </a:r>
            <a:r>
              <a:rPr lang="en-US" sz="9600" b="1" dirty="0"/>
              <a:t>grants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(3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Distance learning </a:t>
            </a:r>
            <a:r>
              <a:rPr lang="en-US" sz="9600" b="1" dirty="0">
                <a:solidFill>
                  <a:srgbClr val="FF0000"/>
                </a:solidFill>
              </a:rPr>
              <a:t>(3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Hands on learning </a:t>
            </a:r>
            <a:r>
              <a:rPr lang="en-US" sz="9600" b="1" dirty="0">
                <a:solidFill>
                  <a:srgbClr val="FF0000"/>
                </a:solidFill>
              </a:rPr>
              <a:t>(3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Outside business </a:t>
            </a:r>
            <a:r>
              <a:rPr lang="en-US" sz="9600" dirty="0"/>
              <a:t>working with students </a:t>
            </a:r>
            <a:r>
              <a:rPr lang="en-US" sz="9600" b="1" dirty="0">
                <a:solidFill>
                  <a:srgbClr val="FF0000"/>
                </a:solidFill>
              </a:rPr>
              <a:t>(3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ELL </a:t>
            </a:r>
            <a:r>
              <a:rPr lang="en-US" sz="9600" dirty="0"/>
              <a:t>Support </a:t>
            </a:r>
            <a:r>
              <a:rPr lang="en-US" sz="9600" b="1" dirty="0">
                <a:solidFill>
                  <a:srgbClr val="FF0000"/>
                </a:solidFill>
              </a:rPr>
              <a:t>(2)</a:t>
            </a:r>
            <a:r>
              <a:rPr lang="en-US" sz="96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dirty="0"/>
              <a:t>Increased </a:t>
            </a:r>
            <a:r>
              <a:rPr lang="en-US" sz="9600" b="1" dirty="0"/>
              <a:t>parental involvement </a:t>
            </a:r>
            <a:r>
              <a:rPr lang="en-US" sz="9600" b="1" dirty="0">
                <a:solidFill>
                  <a:srgbClr val="FF0000"/>
                </a:solidFill>
              </a:rPr>
              <a:t>(2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Little Stars </a:t>
            </a:r>
            <a:r>
              <a:rPr lang="en-US" sz="9600" b="1" dirty="0">
                <a:solidFill>
                  <a:srgbClr val="FF0000"/>
                </a:solidFill>
              </a:rPr>
              <a:t>(2)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9600" b="1" dirty="0"/>
              <a:t>RTI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(2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2623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i="1" dirty="0" smtClean="0"/>
              <a:t>OPPORTUNITIES </a:t>
            </a:r>
            <a:r>
              <a:rPr lang="en-US" sz="5800" b="1" i="1" dirty="0" smtClean="0"/>
              <a:t>- </a:t>
            </a:r>
            <a:r>
              <a:rPr lang="en-US" sz="9600" i="1" dirty="0" smtClean="0"/>
              <a:t>continued</a:t>
            </a:r>
            <a:endParaRPr lang="en-US" sz="9600" i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b="1" dirty="0" smtClean="0"/>
              <a:t>Extra-</a:t>
            </a:r>
            <a:r>
              <a:rPr lang="en-US" sz="8000" b="1" dirty="0" err="1" smtClean="0"/>
              <a:t>curriculuars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b="1" dirty="0"/>
              <a:t>Attract</a:t>
            </a:r>
            <a:r>
              <a:rPr lang="en-US" sz="8000" dirty="0"/>
              <a:t> open-enrollment </a:t>
            </a:r>
            <a:r>
              <a:rPr lang="en-US" sz="8000" dirty="0" smtClean="0"/>
              <a:t>money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Improve </a:t>
            </a:r>
            <a:r>
              <a:rPr lang="en-US" sz="8000" b="1" dirty="0" smtClean="0"/>
              <a:t>attendance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Teach students to </a:t>
            </a:r>
            <a:r>
              <a:rPr lang="en-US" sz="8000" b="1" dirty="0" smtClean="0"/>
              <a:t>think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District center </a:t>
            </a:r>
            <a:r>
              <a:rPr lang="en-US" sz="8000" dirty="0" smtClean="0"/>
              <a:t>building - </a:t>
            </a:r>
            <a:r>
              <a:rPr lang="en-US" sz="8000" b="1" dirty="0" smtClean="0"/>
              <a:t>CDEC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 smtClean="0"/>
              <a:t>Market </a:t>
            </a:r>
            <a:r>
              <a:rPr lang="en-US" sz="8000" dirty="0"/>
              <a:t>school </a:t>
            </a:r>
            <a:r>
              <a:rPr lang="en-US" sz="8000" b="1" dirty="0" smtClean="0"/>
              <a:t>website  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b="1" dirty="0" smtClean="0"/>
              <a:t>Course</a:t>
            </a:r>
            <a:r>
              <a:rPr lang="en-US" sz="8000" dirty="0" smtClean="0"/>
              <a:t> offerings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b="1" dirty="0"/>
              <a:t>After school programs</a:t>
            </a:r>
            <a:r>
              <a:rPr lang="en-US" sz="8000" dirty="0"/>
              <a:t>; after school programs for struggling students </a:t>
            </a:r>
            <a:r>
              <a:rPr lang="en-US" sz="8000" b="1" dirty="0">
                <a:solidFill>
                  <a:srgbClr val="FF0000"/>
                </a:solidFill>
              </a:rPr>
              <a:t>(3</a:t>
            </a:r>
            <a:r>
              <a:rPr lang="en-US" sz="8000" b="1" dirty="0" smtClean="0">
                <a:solidFill>
                  <a:srgbClr val="FF0000"/>
                </a:solidFill>
              </a:rPr>
              <a:t>)</a:t>
            </a:r>
            <a:endParaRPr lang="en-US" sz="80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Develop </a:t>
            </a:r>
            <a:r>
              <a:rPr lang="en-US" sz="8000" b="1" dirty="0"/>
              <a:t>survey</a:t>
            </a:r>
            <a:r>
              <a:rPr lang="en-US" sz="8000" dirty="0"/>
              <a:t> (optional) for parents to send their child(</a:t>
            </a:r>
            <a:r>
              <a:rPr lang="en-US" sz="8000" dirty="0" err="1"/>
              <a:t>ren</a:t>
            </a:r>
            <a:r>
              <a:rPr lang="en-US" sz="8000" dirty="0"/>
              <a:t>) to another </a:t>
            </a:r>
            <a:r>
              <a:rPr lang="en-US" sz="8000" dirty="0" smtClean="0"/>
              <a:t>district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More </a:t>
            </a:r>
            <a:r>
              <a:rPr lang="en-US" sz="8000" b="1" dirty="0"/>
              <a:t>opportunity</a:t>
            </a:r>
            <a:r>
              <a:rPr lang="en-US" sz="8000" dirty="0"/>
              <a:t> for </a:t>
            </a:r>
            <a:r>
              <a:rPr lang="en-US" sz="8000" dirty="0" smtClean="0"/>
              <a:t>students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Basic </a:t>
            </a:r>
            <a:r>
              <a:rPr lang="en-US" sz="8000" b="1" dirty="0"/>
              <a:t>life skills </a:t>
            </a:r>
            <a:r>
              <a:rPr lang="en-US" sz="8000" dirty="0" smtClean="0"/>
              <a:t>classes</a:t>
            </a:r>
            <a:endParaRPr lang="en-US" sz="8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All </a:t>
            </a:r>
            <a:r>
              <a:rPr lang="en-US" sz="8000" b="1" dirty="0"/>
              <a:t>AP classes blended or </a:t>
            </a:r>
            <a:r>
              <a:rPr lang="en-US" sz="8000" b="1" dirty="0" smtClean="0"/>
              <a:t>online</a:t>
            </a:r>
            <a:endParaRPr lang="en-US" sz="80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000" dirty="0"/>
              <a:t>Use of </a:t>
            </a:r>
            <a:r>
              <a:rPr lang="en-US" sz="8000" b="1" dirty="0"/>
              <a:t>Red House </a:t>
            </a:r>
            <a:r>
              <a:rPr lang="en-US" sz="8000" dirty="0"/>
              <a:t>and District Center Building</a:t>
            </a:r>
          </a:p>
          <a:p>
            <a:r>
              <a:rPr lang="en-US" dirty="0"/>
              <a:t> </a:t>
            </a:r>
          </a:p>
          <a:p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356243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47500" lnSpcReduction="20000"/>
          </a:bodyPr>
          <a:lstStyle/>
          <a:p>
            <a:pPr marL="457200" lvl="1" indent="0" algn="ctr">
              <a:buNone/>
            </a:pPr>
            <a:r>
              <a:rPr lang="en-US" sz="6700" b="1" i="1" dirty="0" smtClean="0"/>
              <a:t>ASPIRATIONS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b="1" dirty="0" smtClean="0"/>
              <a:t>Technology</a:t>
            </a:r>
            <a:r>
              <a:rPr lang="en-US" sz="4200" dirty="0" smtClean="0"/>
              <a:t>- </a:t>
            </a:r>
            <a:r>
              <a:rPr lang="en-US" sz="4200" dirty="0"/>
              <a:t>more technology, 1:1, distance learning </a:t>
            </a:r>
            <a:r>
              <a:rPr lang="en-US" sz="4200" b="1" dirty="0">
                <a:solidFill>
                  <a:srgbClr val="FF0000"/>
                </a:solidFill>
              </a:rPr>
              <a:t>(10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Close </a:t>
            </a:r>
            <a:r>
              <a:rPr lang="en-US" sz="4200" b="1" dirty="0"/>
              <a:t>open-enrollment gap</a:t>
            </a:r>
            <a:r>
              <a:rPr lang="en-US" sz="4200" dirty="0">
                <a:solidFill>
                  <a:srgbClr val="FF0000"/>
                </a:solidFill>
              </a:rPr>
              <a:t> </a:t>
            </a:r>
            <a:r>
              <a:rPr lang="en-US" sz="4200" b="1" dirty="0">
                <a:solidFill>
                  <a:srgbClr val="FF0000"/>
                </a:solidFill>
              </a:rPr>
              <a:t>(7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Improve </a:t>
            </a:r>
            <a:r>
              <a:rPr lang="en-US" sz="4200" b="1" dirty="0"/>
              <a:t>student achievement </a:t>
            </a:r>
            <a:r>
              <a:rPr lang="en-US" sz="4200" b="1" dirty="0">
                <a:solidFill>
                  <a:srgbClr val="FF0000"/>
                </a:solidFill>
              </a:rPr>
              <a:t>(5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Better </a:t>
            </a:r>
            <a:r>
              <a:rPr lang="en-US" sz="4200" b="1" dirty="0"/>
              <a:t>relationships with parents </a:t>
            </a:r>
            <a:r>
              <a:rPr lang="en-US" sz="4200" b="1" dirty="0">
                <a:solidFill>
                  <a:srgbClr val="FF0000"/>
                </a:solidFill>
              </a:rPr>
              <a:t>(5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Retain </a:t>
            </a:r>
            <a:r>
              <a:rPr lang="en-US" sz="4200" b="1" dirty="0"/>
              <a:t>quality staff </a:t>
            </a:r>
            <a:r>
              <a:rPr lang="en-US" sz="4200" b="1" dirty="0">
                <a:solidFill>
                  <a:srgbClr val="FF0000"/>
                </a:solidFill>
              </a:rPr>
              <a:t>(4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Teaching students </a:t>
            </a:r>
            <a:r>
              <a:rPr lang="en-US" sz="4200" b="1" dirty="0"/>
              <a:t>basics</a:t>
            </a:r>
            <a:r>
              <a:rPr lang="en-US" sz="4200" dirty="0"/>
              <a:t>, basic life skills, how to think</a:t>
            </a:r>
            <a:r>
              <a:rPr lang="en-US" sz="4200" b="1" dirty="0">
                <a:solidFill>
                  <a:srgbClr val="FF0000"/>
                </a:solidFill>
              </a:rPr>
              <a:t> (4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More </a:t>
            </a:r>
            <a:r>
              <a:rPr lang="en-US" sz="4200" b="1" dirty="0"/>
              <a:t>ELL </a:t>
            </a:r>
            <a:r>
              <a:rPr lang="en-US" sz="4200" dirty="0"/>
              <a:t>support </a:t>
            </a:r>
            <a:r>
              <a:rPr lang="en-US" sz="4200" b="1" dirty="0">
                <a:solidFill>
                  <a:srgbClr val="FF0000"/>
                </a:solidFill>
              </a:rPr>
              <a:t>(2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Improve </a:t>
            </a:r>
            <a:r>
              <a:rPr lang="en-US" sz="4200" b="1" dirty="0"/>
              <a:t>Little Stars</a:t>
            </a:r>
            <a:r>
              <a:rPr lang="en-US" sz="4200" dirty="0">
                <a:solidFill>
                  <a:srgbClr val="FF0000"/>
                </a:solidFill>
              </a:rPr>
              <a:t> (2</a:t>
            </a:r>
            <a:r>
              <a:rPr lang="en-US" sz="4200" dirty="0" smtClean="0">
                <a:solidFill>
                  <a:srgbClr val="FF0000"/>
                </a:solidFill>
              </a:rPr>
              <a:t>)</a:t>
            </a:r>
            <a:endParaRPr lang="en-US" sz="4200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School </a:t>
            </a:r>
            <a:r>
              <a:rPr lang="en-US" sz="4200" b="1" dirty="0"/>
              <a:t>consolidation- coop </a:t>
            </a:r>
            <a:r>
              <a:rPr lang="en-US" sz="4200" dirty="0"/>
              <a:t>programs </a:t>
            </a:r>
            <a:r>
              <a:rPr lang="en-US" sz="4200" b="1" dirty="0">
                <a:solidFill>
                  <a:srgbClr val="FF0000"/>
                </a:solidFill>
              </a:rPr>
              <a:t>(2</a:t>
            </a:r>
            <a:r>
              <a:rPr lang="en-US" sz="4200" b="1" dirty="0" smtClean="0">
                <a:solidFill>
                  <a:srgbClr val="FF0000"/>
                </a:solidFill>
              </a:rPr>
              <a:t>)</a:t>
            </a:r>
            <a:endParaRPr lang="en-US" sz="4200" b="1" dirty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Control </a:t>
            </a:r>
            <a:r>
              <a:rPr lang="en-US" sz="4200" b="1" dirty="0" smtClean="0"/>
              <a:t>costs</a:t>
            </a:r>
            <a:endParaRPr lang="en-US" sz="42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b="1" dirty="0"/>
              <a:t>Retain quality </a:t>
            </a:r>
            <a:r>
              <a:rPr lang="en-US" sz="4200" dirty="0" smtClean="0"/>
              <a:t>graduates</a:t>
            </a:r>
            <a:endParaRPr lang="en-US" sz="4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Change the </a:t>
            </a:r>
            <a:r>
              <a:rPr lang="en-US" sz="4200" b="1" dirty="0"/>
              <a:t>funding</a:t>
            </a:r>
            <a:r>
              <a:rPr lang="en-US" sz="4200" dirty="0"/>
              <a:t> </a:t>
            </a:r>
            <a:r>
              <a:rPr lang="en-US" sz="4200" dirty="0" smtClean="0"/>
              <a:t>formula</a:t>
            </a:r>
            <a:endParaRPr lang="en-US" sz="4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New </a:t>
            </a:r>
            <a:r>
              <a:rPr lang="en-US" sz="4200" b="1" dirty="0"/>
              <a:t>materials</a:t>
            </a:r>
            <a:r>
              <a:rPr lang="en-US" sz="4200" dirty="0"/>
              <a:t> to cover </a:t>
            </a:r>
            <a:r>
              <a:rPr lang="en-US" sz="4200" dirty="0" smtClean="0"/>
              <a:t>CCSS</a:t>
            </a:r>
            <a:endParaRPr lang="en-US" sz="4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4200" dirty="0"/>
              <a:t>More </a:t>
            </a:r>
            <a:r>
              <a:rPr lang="en-US" sz="4200" b="1" dirty="0"/>
              <a:t>space</a:t>
            </a:r>
            <a:r>
              <a:rPr lang="en-US" sz="4200" dirty="0"/>
              <a:t> at schools</a:t>
            </a:r>
          </a:p>
          <a:p>
            <a:endParaRPr lang="en-US" dirty="0"/>
          </a:p>
          <a:p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055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 fontScale="62500" lnSpcReduction="20000"/>
          </a:bodyPr>
          <a:lstStyle/>
          <a:p>
            <a:pPr marL="457200" lvl="1" indent="0" algn="ctr">
              <a:buNone/>
            </a:pPr>
            <a:r>
              <a:rPr lang="en-US" sz="6700" b="1" i="1" dirty="0" smtClean="0"/>
              <a:t>RESULTS</a:t>
            </a:r>
          </a:p>
          <a:p>
            <a:r>
              <a:rPr lang="en-US" dirty="0" smtClean="0"/>
              <a:t>Increase </a:t>
            </a:r>
            <a:r>
              <a:rPr lang="en-US" b="1" dirty="0"/>
              <a:t>student achievement</a:t>
            </a:r>
            <a:r>
              <a:rPr lang="en-US" dirty="0"/>
              <a:t>, close gaps </a:t>
            </a:r>
            <a:r>
              <a:rPr lang="en-US" b="1" dirty="0">
                <a:solidFill>
                  <a:srgbClr val="FF0000"/>
                </a:solidFill>
              </a:rPr>
              <a:t>(16)</a:t>
            </a:r>
          </a:p>
          <a:p>
            <a:r>
              <a:rPr lang="en-US" dirty="0" smtClean="0"/>
              <a:t>Better </a:t>
            </a:r>
            <a:r>
              <a:rPr lang="en-US" b="1" dirty="0"/>
              <a:t>opportunities for students </a:t>
            </a:r>
            <a:r>
              <a:rPr lang="en-US" dirty="0"/>
              <a:t>(students ready for the real world, ready for </a:t>
            </a:r>
            <a:r>
              <a:rPr lang="en-US" dirty="0" smtClean="0"/>
              <a:t>higher </a:t>
            </a:r>
            <a:r>
              <a:rPr lang="en-US" dirty="0"/>
              <a:t>education) </a:t>
            </a:r>
            <a:r>
              <a:rPr lang="en-US" b="1" dirty="0">
                <a:solidFill>
                  <a:srgbClr val="FF0000"/>
                </a:solidFill>
              </a:rPr>
              <a:t>(9)</a:t>
            </a:r>
          </a:p>
          <a:p>
            <a:r>
              <a:rPr lang="en-US" dirty="0" smtClean="0"/>
              <a:t>Improve </a:t>
            </a:r>
            <a:r>
              <a:rPr lang="en-US" b="1" dirty="0"/>
              <a:t>technology, </a:t>
            </a:r>
            <a:r>
              <a:rPr lang="en-US" dirty="0"/>
              <a:t>technology plan </a:t>
            </a:r>
            <a:r>
              <a:rPr lang="en-US" b="1" dirty="0">
                <a:solidFill>
                  <a:srgbClr val="FF0000"/>
                </a:solidFill>
              </a:rPr>
              <a:t>(7)</a:t>
            </a:r>
          </a:p>
          <a:p>
            <a:r>
              <a:rPr lang="en-US" dirty="0" smtClean="0"/>
              <a:t>Improve </a:t>
            </a:r>
            <a:r>
              <a:rPr lang="en-US" b="1" dirty="0"/>
              <a:t>staff morale</a:t>
            </a:r>
            <a:r>
              <a:rPr lang="en-US" dirty="0"/>
              <a:t>, greater </a:t>
            </a:r>
            <a:r>
              <a:rPr lang="en-US" b="1" dirty="0"/>
              <a:t>student satisfaction </a:t>
            </a:r>
            <a:r>
              <a:rPr lang="en-US" b="1" dirty="0">
                <a:solidFill>
                  <a:srgbClr val="FF0000"/>
                </a:solidFill>
              </a:rPr>
              <a:t>(4)</a:t>
            </a:r>
          </a:p>
          <a:p>
            <a:r>
              <a:rPr lang="en-US" b="1" dirty="0" smtClean="0"/>
              <a:t>Co-operate</a:t>
            </a:r>
            <a:r>
              <a:rPr lang="en-US" b="1" dirty="0"/>
              <a:t>, consolidate </a:t>
            </a:r>
            <a:r>
              <a:rPr lang="en-US" b="1" dirty="0">
                <a:solidFill>
                  <a:srgbClr val="FF0000"/>
                </a:solidFill>
              </a:rPr>
              <a:t>(4)</a:t>
            </a:r>
          </a:p>
          <a:p>
            <a:r>
              <a:rPr lang="en-US" dirty="0" smtClean="0"/>
              <a:t>Better </a:t>
            </a:r>
            <a:r>
              <a:rPr lang="en-US" dirty="0"/>
              <a:t>use of </a:t>
            </a:r>
            <a:r>
              <a:rPr lang="en-US" b="1" dirty="0"/>
              <a:t>CDEC</a:t>
            </a:r>
            <a:r>
              <a:rPr lang="en-US" dirty="0"/>
              <a:t>, District Office </a:t>
            </a:r>
            <a:r>
              <a:rPr lang="en-US" b="1" dirty="0" smtClean="0">
                <a:solidFill>
                  <a:srgbClr val="FF0000"/>
                </a:solidFill>
              </a:rPr>
              <a:t>(3</a:t>
            </a:r>
            <a:r>
              <a:rPr lang="en-US" b="1" dirty="0">
                <a:solidFill>
                  <a:srgbClr val="FF0000"/>
                </a:solidFill>
              </a:rPr>
              <a:t>)</a:t>
            </a:r>
          </a:p>
          <a:p>
            <a:r>
              <a:rPr lang="en-US" dirty="0" smtClean="0"/>
              <a:t>Teach </a:t>
            </a:r>
            <a:r>
              <a:rPr lang="en-US" dirty="0"/>
              <a:t>kids to </a:t>
            </a:r>
            <a:r>
              <a:rPr lang="en-US" b="1" dirty="0"/>
              <a:t>think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(2)</a:t>
            </a:r>
          </a:p>
          <a:p>
            <a:r>
              <a:rPr lang="en-US" b="1" dirty="0" smtClean="0"/>
              <a:t>Programs</a:t>
            </a:r>
            <a:r>
              <a:rPr lang="en-US" dirty="0" smtClean="0"/>
              <a:t> </a:t>
            </a:r>
            <a:r>
              <a:rPr lang="en-US" dirty="0"/>
              <a:t>to meet needs </a:t>
            </a:r>
            <a:r>
              <a:rPr lang="en-US" b="1" dirty="0">
                <a:solidFill>
                  <a:srgbClr val="FF0000"/>
                </a:solidFill>
              </a:rPr>
              <a:t>(2)</a:t>
            </a:r>
          </a:p>
          <a:p>
            <a:r>
              <a:rPr lang="en-US" dirty="0" smtClean="0"/>
              <a:t>Overall </a:t>
            </a:r>
            <a:r>
              <a:rPr lang="en-US" b="1" dirty="0"/>
              <a:t>higher quality </a:t>
            </a:r>
            <a:r>
              <a:rPr lang="en-US" dirty="0"/>
              <a:t>district</a:t>
            </a:r>
          </a:p>
          <a:p>
            <a:r>
              <a:rPr lang="en-US" dirty="0" smtClean="0"/>
              <a:t>District </a:t>
            </a:r>
            <a:r>
              <a:rPr lang="en-US" b="1" dirty="0"/>
              <a:t>demographics</a:t>
            </a:r>
            <a:r>
              <a:rPr lang="en-US" dirty="0"/>
              <a:t>, income improves</a:t>
            </a:r>
          </a:p>
          <a:p>
            <a:r>
              <a:rPr lang="en-US" dirty="0" smtClean="0"/>
              <a:t>Open </a:t>
            </a:r>
            <a:r>
              <a:rPr lang="en-US" b="1" dirty="0"/>
              <a:t>enrollment</a:t>
            </a:r>
            <a:r>
              <a:rPr lang="en-US" dirty="0"/>
              <a:t> decreasing</a:t>
            </a:r>
          </a:p>
          <a:p>
            <a:r>
              <a:rPr lang="en-US" b="1" dirty="0" smtClean="0"/>
              <a:t>Little </a:t>
            </a:r>
            <a:r>
              <a:rPr lang="en-US" b="1" dirty="0"/>
              <a:t>Stars</a:t>
            </a:r>
            <a:r>
              <a:rPr lang="en-US" dirty="0"/>
              <a:t>, facilities</a:t>
            </a:r>
          </a:p>
          <a:p>
            <a:endParaRPr lang="en-US" dirty="0"/>
          </a:p>
          <a:p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267718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Leadership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Stakeholder Driven Strategic Planning</a:t>
            </a:r>
          </a:p>
          <a:p>
            <a:r>
              <a:rPr lang="en-US" dirty="0" smtClean="0"/>
              <a:t>Leadership Survey</a:t>
            </a:r>
          </a:p>
          <a:p>
            <a:r>
              <a:rPr lang="en-US" dirty="0" smtClean="0"/>
              <a:t>Based on the </a:t>
            </a:r>
            <a:r>
              <a:rPr lang="en-US" dirty="0" err="1" smtClean="0"/>
              <a:t>Baldridge</a:t>
            </a:r>
            <a:r>
              <a:rPr lang="en-US" dirty="0" smtClean="0"/>
              <a:t> Criteria for Performance Excellence</a:t>
            </a:r>
          </a:p>
          <a:p>
            <a:r>
              <a:rPr lang="en-US" dirty="0" smtClean="0"/>
              <a:t>Requested to complete (17 of 20); </a:t>
            </a:r>
          </a:p>
          <a:p>
            <a:pPr marL="0" indent="0" algn="ctr">
              <a:buNone/>
            </a:pPr>
            <a:r>
              <a:rPr lang="en-US" sz="2600" dirty="0" smtClean="0"/>
              <a:t>HS Principal, MS Principal, El Co-Principal, SPED Director, Title I coordinator, Director of Building and Grounds, Director of Food Service, Bookkeeper, Exec. Assistant, 2 HS staff, 2 MS staff, </a:t>
            </a:r>
          </a:p>
          <a:p>
            <a:pPr marL="0" indent="0" algn="ctr">
              <a:buNone/>
            </a:pPr>
            <a:r>
              <a:rPr lang="en-US" sz="2600" dirty="0" smtClean="0"/>
              <a:t>2 Elem staff, 1 LS staff, 1 Custodial support staff, </a:t>
            </a:r>
          </a:p>
          <a:p>
            <a:pPr marL="0" indent="0" algn="ctr">
              <a:buNone/>
            </a:pPr>
            <a:r>
              <a:rPr lang="en-US" sz="2600" dirty="0" smtClean="0"/>
              <a:t>1 Food Service support staff,</a:t>
            </a:r>
            <a:r>
              <a:rPr lang="en-US" sz="2600" dirty="0"/>
              <a:t> 2</a:t>
            </a:r>
            <a:r>
              <a:rPr lang="en-US" sz="2600" dirty="0" smtClean="0"/>
              <a:t> Teacher assistant support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851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4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9" y="171450"/>
            <a:ext cx="8557491" cy="6229350"/>
          </a:xfrm>
        </p:spPr>
      </p:pic>
    </p:spTree>
    <p:extLst>
      <p:ext uri="{BB962C8B-B14F-4D97-AF65-F5344CB8AC3E}">
        <p14:creationId xmlns:p14="http://schemas.microsoft.com/office/powerpoint/2010/main" val="1958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7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Agenda for this evening..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January </a:t>
            </a:r>
            <a:r>
              <a:rPr lang="en-US" b="1" dirty="0"/>
              <a:t>8, 2014 @ 6:00 PM Middle School LMC</a:t>
            </a:r>
            <a:endParaRPr lang="en-US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Introductions </a:t>
            </a:r>
            <a:r>
              <a:rPr lang="en-US" sz="2000" dirty="0"/>
              <a:t>(10)</a:t>
            </a:r>
          </a:p>
          <a:p>
            <a:pPr marL="0" lvl="0" indent="0">
              <a:buNone/>
            </a:pPr>
            <a:r>
              <a:rPr lang="en-US" sz="2000" dirty="0" smtClean="0"/>
              <a:t>	Introduce </a:t>
            </a:r>
            <a:r>
              <a:rPr lang="en-US" sz="2000" dirty="0"/>
              <a:t>Al Brown</a:t>
            </a:r>
          </a:p>
          <a:p>
            <a:pPr marL="0" lvl="0" indent="0">
              <a:buNone/>
            </a:pPr>
            <a:r>
              <a:rPr lang="en-US" sz="2000" dirty="0" smtClean="0"/>
              <a:t>	Introductions </a:t>
            </a:r>
            <a:r>
              <a:rPr lang="en-US" sz="2000" dirty="0"/>
              <a:t>FOR Al to get to know you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Where we have been? </a:t>
            </a:r>
            <a:r>
              <a:rPr lang="en-US" sz="2000" dirty="0"/>
              <a:t>(5-7) </a:t>
            </a:r>
            <a:r>
              <a:rPr lang="en-US" sz="2000" dirty="0" smtClean="0"/>
              <a:t>Steve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Where we will be going in our final two meetings? </a:t>
            </a:r>
            <a:r>
              <a:rPr lang="en-US" sz="2000" dirty="0"/>
              <a:t>(10-15) Al</a:t>
            </a:r>
          </a:p>
          <a:p>
            <a:pPr marL="0" indent="0">
              <a:buNone/>
            </a:pPr>
            <a:r>
              <a:rPr lang="en-US" sz="2000" dirty="0" smtClean="0"/>
              <a:t>	Al </a:t>
            </a:r>
            <a:r>
              <a:rPr lang="en-US" sz="2000" dirty="0"/>
              <a:t>will update strategic planning process and share the next steps in this </a:t>
            </a:r>
            <a:r>
              <a:rPr lang="en-US" sz="2000" dirty="0" smtClean="0"/>
              <a:t>process.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Results Data </a:t>
            </a:r>
            <a:r>
              <a:rPr lang="en-US" sz="2000" dirty="0"/>
              <a:t>(20) Steve</a:t>
            </a:r>
          </a:p>
          <a:p>
            <a:pPr marL="0" lvl="0" indent="0">
              <a:buNone/>
            </a:pPr>
            <a:r>
              <a:rPr lang="en-US" sz="2000" dirty="0" smtClean="0"/>
              <a:t>	Community </a:t>
            </a:r>
            <a:r>
              <a:rPr lang="en-US" sz="2000" dirty="0"/>
              <a:t>Survey</a:t>
            </a:r>
          </a:p>
          <a:p>
            <a:pPr marL="0" lvl="0" indent="0">
              <a:buNone/>
            </a:pPr>
            <a:r>
              <a:rPr lang="en-US" sz="2000" dirty="0" smtClean="0"/>
              <a:t>	Internal </a:t>
            </a:r>
            <a:r>
              <a:rPr lang="en-US" sz="2000" dirty="0"/>
              <a:t>Survey (leadership) </a:t>
            </a:r>
            <a:r>
              <a:rPr lang="en-US" sz="2000" dirty="0" smtClean="0"/>
              <a:t>results </a:t>
            </a:r>
            <a:r>
              <a:rPr lang="en-US" sz="2000" i="1" dirty="0" smtClean="0"/>
              <a:t>(to date - 14 of 20)</a:t>
            </a:r>
          </a:p>
          <a:p>
            <a:pPr marL="0" lv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Prior </a:t>
            </a:r>
            <a:r>
              <a:rPr lang="en-US" sz="2000" dirty="0"/>
              <a:t>Strategic Planning notes</a:t>
            </a:r>
          </a:p>
          <a:p>
            <a:pPr marL="0" lvl="0" indent="0">
              <a:buNone/>
            </a:pPr>
            <a:r>
              <a:rPr lang="en-US" sz="2000" dirty="0" smtClean="0"/>
              <a:t>	SOAR </a:t>
            </a:r>
            <a:r>
              <a:rPr lang="en-US" sz="2000" dirty="0"/>
              <a:t>Analysis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r>
              <a:rPr lang="en-US" sz="2000" b="1" dirty="0"/>
              <a:t>Thematic Analysis Activity</a:t>
            </a:r>
            <a:r>
              <a:rPr lang="en-US" sz="2000" dirty="0"/>
              <a:t> (60) </a:t>
            </a:r>
            <a:r>
              <a:rPr lang="en-US" sz="2000" dirty="0" smtClean="0"/>
              <a:t>Al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Next meeting outcomes / Work to be done prior to next </a:t>
            </a:r>
            <a:r>
              <a:rPr lang="en-US" sz="2000" b="1" dirty="0" smtClean="0"/>
              <a:t>meeting/</a:t>
            </a:r>
            <a:r>
              <a:rPr lang="en-US" sz="2000" dirty="0"/>
              <a:t> </a:t>
            </a:r>
            <a:r>
              <a:rPr lang="en-US" sz="2000" b="1" dirty="0" smtClean="0"/>
              <a:t>Process </a:t>
            </a:r>
            <a:r>
              <a:rPr lang="en-US" sz="2000" b="1" dirty="0"/>
              <a:t>Feedback form</a:t>
            </a:r>
            <a:r>
              <a:rPr lang="en-US" sz="2000" dirty="0"/>
              <a:t>- (10)</a:t>
            </a:r>
          </a:p>
          <a:p>
            <a:pPr marL="0" indent="0">
              <a:buNone/>
            </a:pPr>
            <a:r>
              <a:rPr lang="en-US" sz="2000" dirty="0" smtClean="0"/>
              <a:t>	February </a:t>
            </a:r>
            <a:r>
              <a:rPr lang="en-US" sz="2000" dirty="0"/>
              <a:t>19th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300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6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8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4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0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Survey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1" dirty="0" smtClean="0"/>
              <a:t>Stakeholder Driven Strategic Planning</a:t>
            </a:r>
          </a:p>
          <a:p>
            <a:r>
              <a:rPr lang="en-US" dirty="0" smtClean="0"/>
              <a:t>Identify your </a:t>
            </a:r>
            <a:r>
              <a:rPr lang="en-US" u="sng" dirty="0" smtClean="0">
                <a:solidFill>
                  <a:srgbClr val="FF0000"/>
                </a:solidFill>
              </a:rPr>
              <a:t>role</a:t>
            </a:r>
            <a:r>
              <a:rPr lang="en-US" dirty="0" smtClean="0"/>
              <a:t> in the community</a:t>
            </a:r>
          </a:p>
          <a:p>
            <a:r>
              <a:rPr lang="en-US" dirty="0" smtClean="0"/>
              <a:t>What are the greatest </a:t>
            </a:r>
            <a:r>
              <a:rPr lang="en-US" u="sng" dirty="0" smtClean="0">
                <a:solidFill>
                  <a:srgbClr val="FF0000"/>
                </a:solidFill>
              </a:rPr>
              <a:t>challenges</a:t>
            </a:r>
            <a:r>
              <a:rPr lang="en-US" dirty="0" smtClean="0"/>
              <a:t> or issues the school district will face over the next five years…</a:t>
            </a:r>
          </a:p>
          <a:p>
            <a:r>
              <a:rPr lang="en-US" dirty="0" smtClean="0"/>
              <a:t>What are the most </a:t>
            </a:r>
            <a:r>
              <a:rPr lang="en-US" u="sng" dirty="0" smtClean="0">
                <a:solidFill>
                  <a:srgbClr val="FF0000"/>
                </a:solidFill>
              </a:rPr>
              <a:t>important skills </a:t>
            </a:r>
            <a:r>
              <a:rPr lang="en-US" dirty="0" smtClean="0"/>
              <a:t>and abilities students need to know or be able to do to be prepared for a successful future?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 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51355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8000" b="1" dirty="0" smtClean="0">
                <a:solidFill>
                  <a:srgbClr val="00B050"/>
                </a:solidFill>
              </a:rPr>
              <a:t>The Mission of the School District of Colby is </a:t>
            </a:r>
          </a:p>
          <a:p>
            <a:pPr algn="ctr">
              <a:buNone/>
            </a:pPr>
            <a:r>
              <a:rPr lang="en-US" sz="8000" b="1" i="1" u="sng" dirty="0" smtClean="0">
                <a:solidFill>
                  <a:srgbClr val="00B050"/>
                </a:solidFill>
              </a:rPr>
              <a:t>Learning for ALL</a:t>
            </a:r>
            <a:r>
              <a:rPr lang="en-US" sz="8000" b="1" dirty="0" smtClean="0">
                <a:solidFill>
                  <a:srgbClr val="00B050"/>
                </a:solidFill>
              </a:rPr>
              <a:t>.</a:t>
            </a:r>
            <a:endParaRPr lang="en-US" sz="8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u="sng" dirty="0" smtClean="0">
                <a:solidFill>
                  <a:srgbClr val="FF0000"/>
                </a:solidFill>
              </a:rPr>
              <a:t>evidence</a:t>
            </a:r>
            <a:r>
              <a:rPr lang="en-US" dirty="0" smtClean="0"/>
              <a:t> do you use to judge the quality of education in our school district?</a:t>
            </a:r>
          </a:p>
          <a:p>
            <a:r>
              <a:rPr lang="en-US" dirty="0" smtClean="0"/>
              <a:t>What should be the </a:t>
            </a:r>
            <a:r>
              <a:rPr lang="en-US" u="sng" dirty="0" smtClean="0">
                <a:solidFill>
                  <a:srgbClr val="FF0000"/>
                </a:solidFill>
              </a:rPr>
              <a:t>financial priorities </a:t>
            </a:r>
            <a:r>
              <a:rPr lang="en-US" dirty="0" smtClean="0"/>
              <a:t>be for the school district during the next five years?  (select the five highest from the list)</a:t>
            </a:r>
          </a:p>
          <a:p>
            <a:r>
              <a:rPr lang="en-US" dirty="0" smtClean="0"/>
              <a:t>What could the school district do that would </a:t>
            </a:r>
            <a:r>
              <a:rPr lang="en-US" u="sng" dirty="0" smtClean="0">
                <a:solidFill>
                  <a:srgbClr val="FF0000"/>
                </a:solidFill>
              </a:rPr>
              <a:t>delight you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62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information or </a:t>
            </a:r>
            <a:r>
              <a:rPr lang="en-US" u="sng" dirty="0" smtClean="0">
                <a:solidFill>
                  <a:srgbClr val="FF0000"/>
                </a:solidFill>
              </a:rPr>
              <a:t>advice</a:t>
            </a:r>
            <a:r>
              <a:rPr lang="en-US" dirty="0" smtClean="0"/>
              <a:t> would you give the strategic planning team as they make decisions about long-term priorities and goals?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16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BRIEFLY review the results of the community survey.</a:t>
            </a:r>
          </a:p>
          <a:p>
            <a:r>
              <a:rPr lang="en-US" dirty="0" smtClean="0"/>
              <a:t>Survey was posted online November 25</a:t>
            </a:r>
            <a:r>
              <a:rPr lang="en-US" baseline="30000" dirty="0" smtClean="0"/>
              <a:t>th</a:t>
            </a:r>
            <a:endParaRPr lang="en-US" dirty="0" smtClean="0"/>
          </a:p>
          <a:p>
            <a:r>
              <a:rPr lang="en-US" dirty="0" smtClean="0"/>
              <a:t>Survey was closed the morning of January 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r>
              <a:rPr lang="en-US" u="sng" dirty="0" smtClean="0">
                <a:solidFill>
                  <a:srgbClr val="FF0000"/>
                </a:solidFill>
              </a:rPr>
              <a:t>42 total </a:t>
            </a:r>
            <a:r>
              <a:rPr lang="en-US" dirty="0" smtClean="0"/>
              <a:t>responses, self identified as;</a:t>
            </a:r>
          </a:p>
          <a:p>
            <a:pPr marL="0" indent="0" algn="ctr">
              <a:buNone/>
            </a:pPr>
            <a:r>
              <a:rPr lang="en-US" sz="2800" dirty="0" smtClean="0"/>
              <a:t>19 community, 19 parents, 17 staff, 4 students</a:t>
            </a:r>
          </a:p>
        </p:txBody>
      </p:sp>
    </p:spTree>
    <p:extLst>
      <p:ext uri="{BB962C8B-B14F-4D97-AF65-F5344CB8AC3E}">
        <p14:creationId xmlns:p14="http://schemas.microsoft.com/office/powerpoint/2010/main" val="106499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0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28600"/>
            <a:ext cx="8557491" cy="6229350"/>
          </a:xfrm>
        </p:spPr>
      </p:pic>
    </p:spTree>
    <p:extLst>
      <p:ext uri="{BB962C8B-B14F-4D97-AF65-F5344CB8AC3E}">
        <p14:creationId xmlns:p14="http://schemas.microsoft.com/office/powerpoint/2010/main" val="183393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23956"/>
            <a:ext cx="8178800" cy="5953685"/>
          </a:xfrm>
        </p:spPr>
      </p:pic>
    </p:spTree>
    <p:extLst>
      <p:ext uri="{BB962C8B-B14F-4D97-AF65-F5344CB8AC3E}">
        <p14:creationId xmlns:p14="http://schemas.microsoft.com/office/powerpoint/2010/main" val="196824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42900"/>
            <a:ext cx="8478981" cy="6172200"/>
          </a:xfrm>
        </p:spPr>
      </p:pic>
    </p:spTree>
    <p:extLst>
      <p:ext uri="{BB962C8B-B14F-4D97-AF65-F5344CB8AC3E}">
        <p14:creationId xmlns:p14="http://schemas.microsoft.com/office/powerpoint/2010/main" val="2127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27574"/>
            <a:ext cx="8677131" cy="6316441"/>
          </a:xfrm>
        </p:spPr>
      </p:pic>
    </p:spTree>
    <p:extLst>
      <p:ext uri="{BB962C8B-B14F-4D97-AF65-F5344CB8AC3E}">
        <p14:creationId xmlns:p14="http://schemas.microsoft.com/office/powerpoint/2010/main" val="133934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3" y="228600"/>
            <a:ext cx="8202324" cy="5970810"/>
          </a:xfrm>
        </p:spPr>
      </p:pic>
    </p:spTree>
    <p:extLst>
      <p:ext uri="{BB962C8B-B14F-4D97-AF65-F5344CB8AC3E}">
        <p14:creationId xmlns:p14="http://schemas.microsoft.com/office/powerpoint/2010/main" val="12713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69" y="171802"/>
            <a:ext cx="8327015" cy="6061577"/>
          </a:xfrm>
        </p:spPr>
      </p:pic>
    </p:spTree>
    <p:extLst>
      <p:ext uri="{BB962C8B-B14F-4D97-AF65-F5344CB8AC3E}">
        <p14:creationId xmlns:p14="http://schemas.microsoft.com/office/powerpoint/2010/main" val="146606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i="1" dirty="0" smtClean="0"/>
              <a:t>Please Introduce yourself for Al… briefly simply share your connection to the Colby School District..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5773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3" y="138148"/>
            <a:ext cx="8225415" cy="5987618"/>
          </a:xfrm>
        </p:spPr>
      </p:pic>
    </p:spTree>
    <p:extLst>
      <p:ext uri="{BB962C8B-B14F-4D97-AF65-F5344CB8AC3E}">
        <p14:creationId xmlns:p14="http://schemas.microsoft.com/office/powerpoint/2010/main" val="314601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3" y="342900"/>
            <a:ext cx="8202324" cy="5970810"/>
          </a:xfrm>
        </p:spPr>
      </p:pic>
    </p:spTree>
    <p:extLst>
      <p:ext uri="{BB962C8B-B14F-4D97-AF65-F5344CB8AC3E}">
        <p14:creationId xmlns:p14="http://schemas.microsoft.com/office/powerpoint/2010/main" val="332549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33" y="1600200"/>
            <a:ext cx="6216939" cy="45255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95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3" y="228914"/>
            <a:ext cx="8608724" cy="6266645"/>
          </a:xfrm>
        </p:spPr>
      </p:pic>
    </p:spTree>
    <p:extLst>
      <p:ext uri="{BB962C8B-B14F-4D97-AF65-F5344CB8AC3E}">
        <p14:creationId xmlns:p14="http://schemas.microsoft.com/office/powerpoint/2010/main" val="8904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533" y="1600200"/>
            <a:ext cx="6216939" cy="45255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855"/>
            <a:ext cx="9144000" cy="665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3" y="171739"/>
            <a:ext cx="8373196" cy="6095195"/>
          </a:xfrm>
        </p:spPr>
      </p:pic>
    </p:spTree>
    <p:extLst>
      <p:ext uri="{BB962C8B-B14F-4D97-AF65-F5344CB8AC3E}">
        <p14:creationId xmlns:p14="http://schemas.microsoft.com/office/powerpoint/2010/main" val="52821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Thematic Analysis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i="1" dirty="0" smtClean="0"/>
          </a:p>
          <a:p>
            <a:pPr marL="0" indent="0" algn="ctr">
              <a:buNone/>
            </a:pPr>
            <a:r>
              <a:rPr lang="en-US" sz="6000" i="1" dirty="0" smtClean="0"/>
              <a:t>Activity and Sharing</a:t>
            </a:r>
          </a:p>
          <a:p>
            <a:pPr marL="0" indent="0" algn="ctr">
              <a:buNone/>
            </a:pPr>
            <a:r>
              <a:rPr lang="en-US" sz="4000" i="1" dirty="0" smtClean="0"/>
              <a:t>About 1 hour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9812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7030A0"/>
                </a:solidFill>
              </a:rPr>
              <a:t>Closure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i="1" dirty="0" smtClean="0"/>
              <a:t>THANK YOU!</a:t>
            </a:r>
          </a:p>
          <a:p>
            <a:pPr algn="ctr">
              <a:buNone/>
            </a:pPr>
            <a:r>
              <a:rPr lang="en-US" sz="4000" b="1" i="1" dirty="0" smtClean="0"/>
              <a:t>Complete the Session </a:t>
            </a:r>
            <a:r>
              <a:rPr lang="en-US" sz="4000" b="1" i="1" dirty="0" smtClean="0">
                <a:solidFill>
                  <a:srgbClr val="FF0000"/>
                </a:solidFill>
              </a:rPr>
              <a:t>Feedback Forms</a:t>
            </a:r>
          </a:p>
          <a:p>
            <a:pPr algn="ctr">
              <a:buNone/>
            </a:pPr>
            <a:r>
              <a:rPr lang="en-US" sz="4000" b="1" i="1" dirty="0" smtClean="0"/>
              <a:t>See you again on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February 19</a:t>
            </a:r>
            <a:r>
              <a:rPr lang="en-US" sz="4000" b="1" i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i="1" dirty="0" smtClean="0">
                <a:solidFill>
                  <a:srgbClr val="FF0000"/>
                </a:solidFill>
              </a:rPr>
              <a:t> @ 6:00</a:t>
            </a:r>
          </a:p>
          <a:p>
            <a:pPr algn="ctr">
              <a:buNone/>
            </a:pPr>
            <a:r>
              <a:rPr lang="en-US" sz="4000" b="1" i="1" dirty="0" smtClean="0">
                <a:solidFill>
                  <a:srgbClr val="FF0000"/>
                </a:solidFill>
              </a:rPr>
              <a:t>Middle School LMC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Steve </a:t>
            </a:r>
            <a:r>
              <a:rPr lang="en-US" dirty="0" err="1" smtClean="0"/>
              <a:t>Kolden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 smtClean="0"/>
              <a:t>Where have we been?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and Information Reviews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Multiple SOAR activities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SOAR prioritization activity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Community Survey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Internal Leadership Survey (as available)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5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Brown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What’s next and where are we going?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26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Alba Super" pitchFamily="2" charset="0"/>
              </a:rPr>
              <a:t>2001-02 Strategic Planning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Develop better </a:t>
            </a:r>
            <a:r>
              <a:rPr lang="en-US" b="1" u="sng" dirty="0"/>
              <a:t>communication</a:t>
            </a:r>
            <a:r>
              <a:rPr lang="en-US" dirty="0"/>
              <a:t> among school, parents and community.</a:t>
            </a:r>
          </a:p>
          <a:p>
            <a:r>
              <a:rPr lang="en-US" dirty="0"/>
              <a:t>Establish “quality education” as a #1 </a:t>
            </a:r>
            <a:r>
              <a:rPr lang="en-US" b="1" u="sng" dirty="0"/>
              <a:t>community commitment</a:t>
            </a:r>
            <a:r>
              <a:rPr lang="en-US" dirty="0"/>
              <a:t>.</a:t>
            </a:r>
          </a:p>
          <a:p>
            <a:r>
              <a:rPr lang="en-US" dirty="0"/>
              <a:t>Increase the commitment of time and money to develop quality and capacity through </a:t>
            </a:r>
            <a:r>
              <a:rPr lang="en-US" b="1" u="sng" dirty="0"/>
              <a:t>staff development </a:t>
            </a:r>
            <a:r>
              <a:rPr lang="en-US" dirty="0"/>
              <a:t>initiatives.</a:t>
            </a:r>
          </a:p>
          <a:p>
            <a:r>
              <a:rPr lang="en-US" dirty="0"/>
              <a:t>Develop a process to ensure that the community </a:t>
            </a:r>
            <a:r>
              <a:rPr lang="en-US" b="1" u="sng" dirty="0"/>
              <a:t>retains</a:t>
            </a:r>
            <a:r>
              <a:rPr lang="en-US" dirty="0"/>
              <a:t> its most competent board members, district administrative staff, building administrators, teachers, coaches and support staff.</a:t>
            </a:r>
          </a:p>
          <a:p>
            <a:r>
              <a:rPr lang="en-US" dirty="0"/>
              <a:t>Develop and infrastructure to create </a:t>
            </a:r>
            <a:r>
              <a:rPr lang="en-US" b="1" u="sng" dirty="0"/>
              <a:t>comprehensive curricula </a:t>
            </a:r>
            <a:r>
              <a:rPr lang="en-US" dirty="0"/>
              <a:t>to include:  integration, student choice, basic reading, writing, and mathematics skills, critical thinking skills and assessment methods that include alternatives to grades.</a:t>
            </a:r>
          </a:p>
          <a:p>
            <a:r>
              <a:rPr lang="en-US" dirty="0"/>
              <a:t>Develop </a:t>
            </a:r>
            <a:r>
              <a:rPr lang="en-US" b="1" u="sng" dirty="0"/>
              <a:t>opportunities for students </a:t>
            </a:r>
            <a:r>
              <a:rPr lang="en-US" dirty="0"/>
              <a:t>to practice, express and participate in democratic school governance process and, as a result, effect change.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2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Strengths</a:t>
            </a:r>
          </a:p>
          <a:p>
            <a:r>
              <a:rPr lang="en-US" sz="6000" dirty="0" smtClean="0"/>
              <a:t>Opportunities</a:t>
            </a:r>
          </a:p>
          <a:p>
            <a:r>
              <a:rPr lang="en-US" sz="6000" dirty="0" smtClean="0"/>
              <a:t>Aspirations</a:t>
            </a:r>
            <a:r>
              <a:rPr lang="en-US" sz="4800" dirty="0" smtClean="0"/>
              <a:t> </a:t>
            </a:r>
            <a:r>
              <a:rPr lang="en-US" sz="2800" dirty="0" smtClean="0"/>
              <a:t>(goals, hopes, dreams)</a:t>
            </a:r>
          </a:p>
          <a:p>
            <a:r>
              <a:rPr lang="en-US" sz="6000" dirty="0" smtClean="0"/>
              <a:t>Results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7445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SOAR Activity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47545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12800" b="1" i="1" dirty="0"/>
              <a:t>STRENGTHS</a:t>
            </a:r>
          </a:p>
          <a:p>
            <a:r>
              <a:rPr lang="en-US" sz="9600" dirty="0"/>
              <a:t>	</a:t>
            </a:r>
            <a:r>
              <a:rPr lang="en-US" sz="9600" b="1" dirty="0"/>
              <a:t>Programs</a:t>
            </a:r>
            <a:r>
              <a:rPr lang="en-US" sz="9600" dirty="0"/>
              <a:t>- distance learning, ELL study club, music, FFA, </a:t>
            </a:r>
            <a:r>
              <a:rPr lang="en-US" sz="9600" dirty="0" smtClean="0"/>
              <a:t>	Community Ed</a:t>
            </a:r>
            <a:r>
              <a:rPr lang="en-US" sz="9600" dirty="0"/>
              <a:t>, </a:t>
            </a:r>
            <a:r>
              <a:rPr lang="en-US" sz="9600" dirty="0" smtClean="0"/>
              <a:t>interventions </a:t>
            </a:r>
            <a:r>
              <a:rPr lang="en-US" sz="9600" dirty="0"/>
              <a:t>for struggling students, AP </a:t>
            </a:r>
            <a:r>
              <a:rPr lang="en-US" sz="9600" dirty="0" smtClean="0"/>
              <a:t>	classes </a:t>
            </a:r>
            <a:r>
              <a:rPr lang="en-US" sz="9600" b="1" dirty="0">
                <a:solidFill>
                  <a:srgbClr val="FF0000"/>
                </a:solidFill>
              </a:rPr>
              <a:t>(9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Closing </a:t>
            </a:r>
            <a:r>
              <a:rPr lang="en-US" sz="9600" b="1" dirty="0"/>
              <a:t>achievement</a:t>
            </a:r>
            <a:r>
              <a:rPr lang="en-US" sz="9600" dirty="0"/>
              <a:t> gaps, graduation rate </a:t>
            </a:r>
            <a:r>
              <a:rPr lang="en-US" sz="9600" b="1" dirty="0">
                <a:solidFill>
                  <a:srgbClr val="FF0000"/>
                </a:solidFill>
              </a:rPr>
              <a:t>(8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</a:t>
            </a:r>
            <a:r>
              <a:rPr lang="en-US" sz="9600" b="1" dirty="0"/>
              <a:t>Facilities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(9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</a:t>
            </a:r>
            <a:r>
              <a:rPr lang="en-US" sz="9600" b="1" dirty="0"/>
              <a:t>Extra-</a:t>
            </a:r>
            <a:r>
              <a:rPr lang="en-US" sz="9600" b="1" dirty="0" err="1"/>
              <a:t>curriculars</a:t>
            </a:r>
            <a:r>
              <a:rPr lang="en-US" sz="9600" dirty="0"/>
              <a:t>- sports, music, choir, band </a:t>
            </a:r>
            <a:r>
              <a:rPr lang="en-US" sz="9600" b="1" dirty="0">
                <a:solidFill>
                  <a:srgbClr val="FF0000"/>
                </a:solidFill>
              </a:rPr>
              <a:t>(7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</a:t>
            </a:r>
            <a:r>
              <a:rPr lang="en-US" sz="9600" b="1" dirty="0"/>
              <a:t>Staff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(6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</a:t>
            </a:r>
            <a:r>
              <a:rPr lang="en-US" sz="9600" b="1" dirty="0"/>
              <a:t>Infrastructure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(5) </a:t>
            </a:r>
            <a:r>
              <a:rPr lang="en-US" sz="9600" dirty="0" smtClean="0"/>
              <a:t>??</a:t>
            </a:r>
            <a:endParaRPr lang="en-US" sz="9600" dirty="0"/>
          </a:p>
          <a:p>
            <a:r>
              <a:rPr lang="en-US" sz="9600" dirty="0"/>
              <a:t>	</a:t>
            </a:r>
            <a:r>
              <a:rPr lang="en-US" sz="9600" b="1" dirty="0"/>
              <a:t>Community</a:t>
            </a:r>
            <a:r>
              <a:rPr lang="en-US" sz="9600" dirty="0"/>
              <a:t> support </a:t>
            </a:r>
            <a:r>
              <a:rPr lang="en-US" sz="9600" b="1" dirty="0">
                <a:solidFill>
                  <a:srgbClr val="FF0000"/>
                </a:solidFill>
              </a:rPr>
              <a:t>(3</a:t>
            </a:r>
            <a:r>
              <a:rPr lang="en-US" sz="9600" b="1" dirty="0" smtClean="0">
                <a:solidFill>
                  <a:srgbClr val="FF0000"/>
                </a:solidFill>
              </a:rPr>
              <a:t>)</a:t>
            </a:r>
            <a:endParaRPr lang="en-US" sz="9600" b="1" dirty="0">
              <a:solidFill>
                <a:srgbClr val="FF0000"/>
              </a:solidFill>
            </a:endParaRPr>
          </a:p>
          <a:p>
            <a:r>
              <a:rPr lang="en-US" sz="9600" dirty="0"/>
              <a:t>	</a:t>
            </a:r>
            <a:r>
              <a:rPr lang="en-US" sz="9600" b="1" dirty="0"/>
              <a:t>PLC</a:t>
            </a:r>
            <a:r>
              <a:rPr lang="en-US" sz="9600" dirty="0"/>
              <a:t> </a:t>
            </a:r>
            <a:r>
              <a:rPr lang="en-US" sz="9600" b="1" dirty="0">
                <a:solidFill>
                  <a:srgbClr val="FF0000"/>
                </a:solidFill>
              </a:rPr>
              <a:t>(2) </a:t>
            </a:r>
          </a:p>
          <a:p>
            <a:r>
              <a:rPr lang="en-US" sz="9600" dirty="0"/>
              <a:t>	District </a:t>
            </a:r>
            <a:r>
              <a:rPr lang="en-US" sz="9600" b="1" dirty="0" smtClean="0"/>
              <a:t>website</a:t>
            </a:r>
            <a:endParaRPr lang="en-US" sz="9600" b="1" dirty="0"/>
          </a:p>
          <a:p>
            <a:r>
              <a:rPr lang="en-US" sz="9600" dirty="0"/>
              <a:t>	</a:t>
            </a:r>
            <a:r>
              <a:rPr lang="en-US" sz="9600" b="1" dirty="0"/>
              <a:t>Tech</a:t>
            </a:r>
            <a:r>
              <a:rPr lang="en-US" sz="9600" dirty="0"/>
              <a:t> committee</a:t>
            </a:r>
          </a:p>
          <a:p>
            <a:pPr marL="0" indent="0">
              <a:buNone/>
            </a:pP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41644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22928</TotalTime>
  <Words>885</Words>
  <Application>Microsoft Office PowerPoint</Application>
  <PresentationFormat>On-screen Show (4:3)</PresentationFormat>
  <Paragraphs>159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47</vt:i4>
      </vt:variant>
    </vt:vector>
  </HeadingPairs>
  <TitlesOfParts>
    <vt:vector size="7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PowerPoint Presentation</vt:lpstr>
      <vt:lpstr>Agenda for this evening..</vt:lpstr>
      <vt:lpstr> </vt:lpstr>
      <vt:lpstr>Introductions</vt:lpstr>
      <vt:lpstr>Steve Kolden</vt:lpstr>
      <vt:lpstr>Al Brown</vt:lpstr>
      <vt:lpstr>2001-02 Strategic Planning</vt:lpstr>
      <vt:lpstr>SOAR Activity</vt:lpstr>
      <vt:lpstr>SOAR Activity</vt:lpstr>
      <vt:lpstr>SOAR Activity</vt:lpstr>
      <vt:lpstr>SOAR Activity</vt:lpstr>
      <vt:lpstr>SOAR Activity</vt:lpstr>
      <vt:lpstr>SOAR Activity</vt:lpstr>
      <vt:lpstr>Internal Leadership Survey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Survey Questions</vt:lpstr>
      <vt:lpstr>Community Survey</vt:lpstr>
      <vt:lpstr>Community Survey</vt:lpstr>
      <vt:lpstr>Community Survey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Thematic Analysis Activity</vt:lpstr>
      <vt:lpstr>Closure</vt:lpstr>
    </vt:vector>
  </TitlesOfParts>
  <Company>Ruder Ware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COLBY SCHOOL DISTRICT MEETING</dc:title>
  <dc:creator>Ruder Ware Employee</dc:creator>
  <cp:lastModifiedBy>Steven Kolden</cp:lastModifiedBy>
  <cp:revision>449</cp:revision>
  <cp:lastPrinted>2013-11-07T18:35:59Z</cp:lastPrinted>
  <dcterms:created xsi:type="dcterms:W3CDTF">2010-08-09T20:07:08Z</dcterms:created>
  <dcterms:modified xsi:type="dcterms:W3CDTF">2014-01-10T00:47:04Z</dcterms:modified>
</cp:coreProperties>
</file>